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8" r:id="rId4"/>
    <p:sldId id="257" r:id="rId5"/>
    <p:sldId id="262" r:id="rId6"/>
    <p:sldId id="263" r:id="rId7"/>
    <p:sldId id="256" r:id="rId8"/>
    <p:sldId id="259" r:id="rId9"/>
    <p:sldId id="260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CC00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>
        <p:scale>
          <a:sx n="70" d="100"/>
          <a:sy n="70" d="100"/>
        </p:scale>
        <p:origin x="-2538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4B80-A29A-4DEF-83DD-8B6024682944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CD8E-B37B-4A1E-AEBE-D05955D0D5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D8E-B37B-4A1E-AEBE-D05955D0D5D6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F6EE-CAE4-45E9-A0C7-B1452A1D167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3A2E-4DB0-4B9E-9BA7-2A59B8DA95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ryweryn&amp;source=images&amp;cd=&amp;cad=rja&amp;uact=8&amp;docid=_WYWBCv8WrGbLM&amp;tbnid=-NxkQPdI37q1bM:&amp;ved=0CAUQjRw&amp;url=http://www.bbc.co.uk/programmes/p00ct3bf&amp;ei=nk-hU_zbL6aJ0AXA04HIBg&amp;bvm=bv.69137298,d.d2k&amp;psig=AFQjCNFfYBG9vkh6hs6EFq4anNQgO2VTzQ&amp;ust=14031668727947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ryweryn&amp;source=images&amp;cd=&amp;cad=rja&amp;uact=8&amp;docid=lRngcrT3ecu5VM&amp;tbnid=kHdSfix_ihplbM:&amp;ved=0CAUQjRw&amp;url=http://www.llgc.org.uk/ymgyrchu/Dwr/Tryweryn/DWTR07.htm&amp;ei=Sk-hU6DSI-Om0QWN5oCADg&amp;bvm=bv.69137298,d.d2k&amp;psig=AFQjCNFfYBG9vkh6hs6EFq4anNQgO2VTzQ&amp;ust=14031668727947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url?sa=i&amp;rct=j&amp;q=tryweryn&amp;source=images&amp;cd=&amp;cad=rja&amp;uact=8&amp;docid=lRngcrT3ecu5VM&amp;tbnid=kHdSfix_ihplbM:&amp;ved=0CAUQjRw&amp;url=http://www.digido.org.uk/?p=1078&amp;ei=Lk-hU9WaDsaM0AWssYDoBw&amp;bvm=bv.69137298,d.d2k&amp;psig=AFQjCNFfYBG9vkh6hs6EFq4anNQgO2VTzQ&amp;ust=1403166872794758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ryweryn&amp;source=images&amp;cd=&amp;cad=rja&amp;uact=8&amp;docid=aKDlySSnMxOb3M&amp;tbnid=QtK_2PzaGFAYgM:&amp;ved=0CAUQjRw&amp;url=http://news.bbc.co.uk/local/northwestwales/hi/people_and_places/history/newsid_8950000/8950865.stm&amp;ei=WVGhU6SXB4Sa0QXEkID4Cw&amp;bvm=bv.69137298,d.d2k&amp;psig=AFQjCNFfYBG9vkh6hs6EFq4anNQgO2VTzQ&amp;ust=14031668727947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gtj.org.uk/en/blowup1/228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uk/url?sa=i&amp;rct=j&amp;q=tryweryn&amp;source=images&amp;cd=&amp;docid=9EXI9mmriCHcOM&amp;tbnid=J4tOCrmf8QQgGM:&amp;ved=0CAUQjRw&amp;url=http://article.wn.com/view/2012/09/08/Motorcyclist_dies_on_A4212_at_Capel_Celyn_Gwynedd/&amp;ei=40-hU-WPJLOY1AWbo4GQAQ&amp;bvm=bv.69137298,d.d2k&amp;psig=AFQjCNFfYBG9vkh6hs6EFq4anNQgO2VTzQ&amp;ust=14031668727947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656" y="323528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xplosion 1 11"/>
          <p:cNvSpPr/>
          <p:nvPr/>
        </p:nvSpPr>
        <p:spPr>
          <a:xfrm>
            <a:off x="836712" y="395536"/>
            <a:ext cx="5544616" cy="3888432"/>
          </a:xfrm>
          <a:prstGeom prst="irregularSeal1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32856" y="1619672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Comic Sans MS" pitchFamily="66" charset="0"/>
              </a:rPr>
              <a:t>Arsylwi</a:t>
            </a:r>
            <a:r>
              <a:rPr lang="en-GB" sz="2800" dirty="0" smtClean="0">
                <a:latin typeface="Comic Sans MS" pitchFamily="66" charset="0"/>
              </a:rPr>
              <a:t> a </a:t>
            </a:r>
            <a:r>
              <a:rPr lang="en-GB" sz="2800" dirty="0" err="1" smtClean="0">
                <a:latin typeface="Comic Sans MS" pitchFamily="66" charset="0"/>
              </a:rPr>
              <a:t>chasglu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err="1" smtClean="0">
                <a:latin typeface="Comic Sans MS" pitchFamily="66" charset="0"/>
              </a:rPr>
              <a:t>ffotograffau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neu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luniau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celf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688" y="4283968"/>
            <a:ext cx="5832648" cy="3785652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mic Sans MS" pitchFamily="66" charset="0"/>
              </a:rPr>
              <a:t>Casglwch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ffotograffau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yn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seiliedig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ar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hanes</a:t>
            </a:r>
            <a:r>
              <a:rPr lang="en-GB" sz="2400" dirty="0" smtClean="0">
                <a:latin typeface="Comic Sans MS" pitchFamily="66" charset="0"/>
              </a:rPr>
              <a:t> Tryweryn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mic Sans MS" pitchFamily="66" charset="0"/>
              </a:rPr>
              <a:t>Edrychwch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ar</a:t>
            </a:r>
            <a:r>
              <a:rPr lang="en-GB" sz="2400" dirty="0" smtClean="0">
                <a:latin typeface="Comic Sans MS" pitchFamily="66" charset="0"/>
              </a:rPr>
              <a:t> y </a:t>
            </a:r>
            <a:r>
              <a:rPr lang="en-GB" sz="2400" dirty="0" err="1" smtClean="0">
                <a:latin typeface="Comic Sans MS" pitchFamily="66" charset="0"/>
              </a:rPr>
              <a:t>ffotograffau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gan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gasglu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geirfa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allweddol</a:t>
            </a:r>
            <a:r>
              <a:rPr lang="en-GB" sz="2400" dirty="0" smtClean="0">
                <a:latin typeface="Comic Sans MS" pitchFamily="66" charset="0"/>
              </a:rPr>
              <a:t>  ac </a:t>
            </a:r>
            <a:r>
              <a:rPr lang="en-GB" sz="2400" dirty="0" err="1" smtClean="0">
                <a:latin typeface="Comic Sans MS" pitchFamily="66" charset="0"/>
              </a:rPr>
              <a:t>ansoddeiriau</a:t>
            </a:r>
            <a:r>
              <a:rPr lang="en-GB" sz="2400" dirty="0" smtClean="0">
                <a:latin typeface="Comic Sans MS" pitchFamily="66" charset="0"/>
              </a:rPr>
              <a:t> – </a:t>
            </a:r>
            <a:r>
              <a:rPr lang="en-GB" sz="2400" dirty="0" err="1" smtClean="0">
                <a:latin typeface="Comic Sans MS" pitchFamily="66" charset="0"/>
              </a:rPr>
              <a:t>defnyddiwch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chwyddwydrau</a:t>
            </a:r>
            <a:r>
              <a:rPr lang="en-GB" sz="2400" dirty="0" smtClean="0">
                <a:latin typeface="Comic Sans MS" pitchFamily="66" charset="0"/>
              </a:rPr>
              <a:t> i </a:t>
            </a:r>
            <a:r>
              <a:rPr lang="en-GB" sz="2400" dirty="0" err="1" smtClean="0">
                <a:latin typeface="Comic Sans MS" pitchFamily="66" charset="0"/>
              </a:rPr>
              <a:t>nodi’r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geiriau</a:t>
            </a: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mic Sans MS" pitchFamily="66" charset="0"/>
              </a:rPr>
              <a:t>Ewch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ati</a:t>
            </a:r>
            <a:r>
              <a:rPr lang="en-GB" sz="2400" dirty="0" smtClean="0">
                <a:latin typeface="Comic Sans MS" pitchFamily="66" charset="0"/>
              </a:rPr>
              <a:t> i </a:t>
            </a:r>
            <a:r>
              <a:rPr lang="en-GB" sz="2400" dirty="0" err="1" smtClean="0">
                <a:latin typeface="Comic Sans MS" pitchFamily="66" charset="0"/>
              </a:rPr>
              <a:t>greu</a:t>
            </a:r>
            <a:r>
              <a:rPr lang="en-GB" sz="2400" dirty="0" smtClean="0">
                <a:latin typeface="Comic Sans MS" pitchFamily="66" charset="0"/>
              </a:rPr>
              <a:t> PowerPoint </a:t>
            </a:r>
            <a:r>
              <a:rPr lang="en-GB" sz="2400" dirty="0" err="1" smtClean="0">
                <a:latin typeface="Comic Sans MS" pitchFamily="66" charset="0"/>
              </a:rPr>
              <a:t>gan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gyfuno’r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ffotograffau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a’r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geiriau</a:t>
            </a: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Beth am </a:t>
            </a:r>
            <a:r>
              <a:rPr lang="en-GB" sz="2400" dirty="0" err="1" smtClean="0">
                <a:latin typeface="Comic Sans MS" pitchFamily="66" charset="0"/>
              </a:rPr>
              <a:t>greu</a:t>
            </a:r>
            <a:r>
              <a:rPr lang="en-GB" sz="2400" dirty="0" smtClean="0">
                <a:latin typeface="Comic Sans MS" pitchFamily="66" charset="0"/>
              </a:rPr>
              <a:t> rap </a:t>
            </a:r>
            <a:r>
              <a:rPr lang="en-GB" sz="2400" dirty="0" err="1" smtClean="0">
                <a:latin typeface="Comic Sans MS" pitchFamily="66" charset="0"/>
              </a:rPr>
              <a:t>sy’n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cynnwys</a:t>
            </a:r>
            <a:r>
              <a:rPr lang="en-GB" sz="2400" dirty="0" smtClean="0">
                <a:latin typeface="Comic Sans MS" pitchFamily="66" charset="0"/>
              </a:rPr>
              <a:t> y </a:t>
            </a:r>
            <a:r>
              <a:rPr lang="en-GB" sz="2400" dirty="0" err="1" smtClean="0">
                <a:latin typeface="Comic Sans MS" pitchFamily="66" charset="0"/>
              </a:rPr>
              <a:t>geiriau</a:t>
            </a:r>
            <a:r>
              <a:rPr lang="en-GB" sz="2400" dirty="0" smtClean="0">
                <a:latin typeface="Comic Sans MS" pitchFamily="66" charset="0"/>
              </a:rPr>
              <a:t>?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656" y="323528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2696" y="755576"/>
            <a:ext cx="3024336" cy="2257697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29000" y="2483768"/>
            <a:ext cx="2889824" cy="2376264"/>
          </a:xfrm>
          <a:prstGeom prst="rect">
            <a:avLst/>
          </a:prstGeom>
          <a:noFill/>
          <a:ln w="31750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48680" y="4427984"/>
            <a:ext cx="3202632" cy="2392578"/>
          </a:xfrm>
          <a:prstGeom prst="rect">
            <a:avLst/>
          </a:prstGeom>
          <a:noFill/>
          <a:ln w="349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068959" y="6138753"/>
            <a:ext cx="3024311" cy="2260113"/>
          </a:xfrm>
          <a:prstGeom prst="rect">
            <a:avLst/>
          </a:prstGeom>
          <a:noFill/>
          <a:ln w="3492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Explosion 1 11"/>
          <p:cNvSpPr/>
          <p:nvPr/>
        </p:nvSpPr>
        <p:spPr>
          <a:xfrm>
            <a:off x="3789040" y="0"/>
            <a:ext cx="3456384" cy="262778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49080" y="75557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Comic Sans MS" pitchFamily="66" charset="0"/>
              </a:rPr>
              <a:t>Sbardun</a:t>
            </a:r>
            <a:r>
              <a:rPr lang="en-GB" sz="2800" dirty="0" smtClean="0">
                <a:latin typeface="Comic Sans MS" pitchFamily="66" charset="0"/>
              </a:rPr>
              <a:t>: </a:t>
            </a:r>
            <a:r>
              <a:rPr lang="en-GB" sz="2800" dirty="0" err="1" smtClean="0">
                <a:latin typeface="Comic Sans MS" pitchFamily="66" charset="0"/>
              </a:rPr>
              <a:t>ffotograffau</a:t>
            </a:r>
            <a:endParaRPr lang="en-GB" sz="2800" dirty="0">
              <a:latin typeface="Comic Sans MS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2656" y="6444208"/>
            <a:ext cx="3068960" cy="2411760"/>
            <a:chOff x="2852936" y="467544"/>
            <a:chExt cx="2592288" cy="2016224"/>
          </a:xfrm>
        </p:grpSpPr>
        <p:sp>
          <p:nvSpPr>
            <p:cNvPr id="15" name="Explosion 1 14"/>
            <p:cNvSpPr/>
            <p:nvPr/>
          </p:nvSpPr>
          <p:spPr>
            <a:xfrm>
              <a:off x="2852936" y="467544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8702" y="1099203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Casglu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r>
                <a:rPr lang="en-GB" sz="2800" dirty="0" err="1" smtClean="0">
                  <a:latin typeface="Comic Sans MS" pitchFamily="66" charset="0"/>
                </a:rPr>
                <a:t>geirfa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2656" y="323528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362" name="Picture 2" descr="http://ichef.bbci.co.uk/images/ic/384x216/p012gjs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735" y="683568"/>
            <a:ext cx="3479333" cy="2664296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04664" y="2051720"/>
            <a:ext cx="2592288" cy="2016224"/>
            <a:chOff x="404664" y="2051720"/>
            <a:chExt cx="2592288" cy="2016224"/>
          </a:xfrm>
        </p:grpSpPr>
        <p:sp>
          <p:nvSpPr>
            <p:cNvPr id="8" name="Explosion 1 7"/>
            <p:cNvSpPr/>
            <p:nvPr/>
          </p:nvSpPr>
          <p:spPr>
            <a:xfrm>
              <a:off x="404664" y="2051720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8720" y="277180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latin typeface="Comic Sans MS" pitchFamily="66" charset="0"/>
                </a:rPr>
                <a:t>Cartrefi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3704" y="395536"/>
            <a:ext cx="2664296" cy="2160240"/>
            <a:chOff x="4193704" y="395536"/>
            <a:chExt cx="2664296" cy="2160240"/>
          </a:xfrm>
        </p:grpSpPr>
        <p:sp>
          <p:nvSpPr>
            <p:cNvPr id="13" name="Explosion 1 12"/>
            <p:cNvSpPr/>
            <p:nvPr/>
          </p:nvSpPr>
          <p:spPr>
            <a:xfrm>
              <a:off x="4193704" y="395536"/>
              <a:ext cx="2664296" cy="216024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9728" y="1115616"/>
              <a:ext cx="2088232" cy="461665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Comic Sans MS" pitchFamily="66" charset="0"/>
                </a:rPr>
                <a:t>  </a:t>
              </a:r>
              <a:r>
                <a:rPr lang="en-GB" sz="2400" dirty="0" err="1" smtClean="0">
                  <a:latin typeface="Comic Sans MS" pitchFamily="66" charset="0"/>
                </a:rPr>
                <a:t>Cymdeithas</a:t>
              </a:r>
              <a:endParaRPr lang="en-GB" sz="2400" dirty="0">
                <a:latin typeface="Comic Sans MS" pitchFamily="66" charset="0"/>
              </a:endParaRPr>
            </a:p>
          </p:txBody>
        </p:sp>
      </p:grpSp>
      <p:pic>
        <p:nvPicPr>
          <p:cNvPr id="7170" name="Picture 2" descr="Capel Celyn, in the Tryweryn val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976" y="6156176"/>
            <a:ext cx="2857500" cy="2333625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3933056" y="4427984"/>
            <a:ext cx="2592288" cy="2016224"/>
            <a:chOff x="3933056" y="4427984"/>
            <a:chExt cx="2592288" cy="2016224"/>
          </a:xfrm>
        </p:grpSpPr>
        <p:sp>
          <p:nvSpPr>
            <p:cNvPr id="18" name="Explosion 1 17"/>
            <p:cNvSpPr/>
            <p:nvPr/>
          </p:nvSpPr>
          <p:spPr>
            <a:xfrm>
              <a:off x="3933056" y="4427984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37112" y="5148064"/>
              <a:ext cx="1512168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latin typeface="Comic Sans MS" pitchFamily="66" charset="0"/>
                </a:rPr>
                <a:t>Pentref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8680" y="6372200"/>
            <a:ext cx="2592288" cy="2016224"/>
            <a:chOff x="548680" y="6372200"/>
            <a:chExt cx="2592288" cy="2016224"/>
          </a:xfrm>
        </p:grpSpPr>
        <p:sp>
          <p:nvSpPr>
            <p:cNvPr id="22" name="Explosion 1 21"/>
            <p:cNvSpPr/>
            <p:nvPr/>
          </p:nvSpPr>
          <p:spPr>
            <a:xfrm>
              <a:off x="548680" y="6372200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2736" y="7092280"/>
              <a:ext cx="1512168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Cwm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704" y="3851920"/>
            <a:ext cx="3240360" cy="2448272"/>
            <a:chOff x="764704" y="3851920"/>
            <a:chExt cx="3240360" cy="2448272"/>
          </a:xfrm>
        </p:grpSpPr>
        <p:sp>
          <p:nvSpPr>
            <p:cNvPr id="24" name="Explosion 1 23"/>
            <p:cNvSpPr/>
            <p:nvPr/>
          </p:nvSpPr>
          <p:spPr>
            <a:xfrm>
              <a:off x="764704" y="3851920"/>
              <a:ext cx="3240360" cy="2448272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96752" y="4788024"/>
              <a:ext cx="2520280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latin typeface="Comic Sans MS" pitchFamily="66" charset="0"/>
                </a:rPr>
                <a:t>Etifeddiaeth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01008" y="2411760"/>
            <a:ext cx="2160240" cy="1944216"/>
            <a:chOff x="3501008" y="2411760"/>
            <a:chExt cx="2160240" cy="1944216"/>
          </a:xfrm>
        </p:grpSpPr>
        <p:sp>
          <p:nvSpPr>
            <p:cNvPr id="29" name="Explosion 1 28"/>
            <p:cNvSpPr/>
            <p:nvPr/>
          </p:nvSpPr>
          <p:spPr>
            <a:xfrm>
              <a:off x="3501008" y="2411760"/>
              <a:ext cx="2160240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1055" y="3106123"/>
              <a:ext cx="1260140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itchFamily="66" charset="0"/>
                </a:rPr>
                <a:t>Bro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656" y="395536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http://www.llgc.org.uk/ymgyrchu/Dwr/Tryweryn/DWTR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683568"/>
            <a:ext cx="2410225" cy="237626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2852936" y="467544"/>
            <a:ext cx="2592288" cy="2016224"/>
            <a:chOff x="2852936" y="467544"/>
            <a:chExt cx="2592288" cy="2016224"/>
          </a:xfrm>
        </p:grpSpPr>
        <p:sp>
          <p:nvSpPr>
            <p:cNvPr id="4" name="Explosion 1 3"/>
            <p:cNvSpPr/>
            <p:nvPr/>
          </p:nvSpPr>
          <p:spPr>
            <a:xfrm>
              <a:off x="2852936" y="467544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6992" y="118762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Teulu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4664" y="3203848"/>
            <a:ext cx="3240360" cy="2664296"/>
            <a:chOff x="692696" y="3419872"/>
            <a:chExt cx="3024336" cy="2232248"/>
          </a:xfrm>
        </p:grpSpPr>
        <p:sp>
          <p:nvSpPr>
            <p:cNvPr id="6" name="Explosion 1 5"/>
            <p:cNvSpPr/>
            <p:nvPr/>
          </p:nvSpPr>
          <p:spPr>
            <a:xfrm>
              <a:off x="692696" y="3419872"/>
              <a:ext cx="3024336" cy="223224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2736" y="4283968"/>
              <a:ext cx="2254013" cy="43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Cenedlaethau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pic>
        <p:nvPicPr>
          <p:cNvPr id="14" name="Picture 2" descr="http://blogs.llgc.org.uk/digido/files/2013/02/gch1423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8960" y="5724128"/>
            <a:ext cx="3168352" cy="2448369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620688" y="6372200"/>
            <a:ext cx="2736304" cy="2016224"/>
            <a:chOff x="620688" y="6372200"/>
            <a:chExt cx="2736304" cy="2016224"/>
          </a:xfrm>
        </p:grpSpPr>
        <p:sp>
          <p:nvSpPr>
            <p:cNvPr id="12" name="Explosion 1 11"/>
            <p:cNvSpPr/>
            <p:nvPr/>
          </p:nvSpPr>
          <p:spPr>
            <a:xfrm>
              <a:off x="620688" y="6372200"/>
              <a:ext cx="2736304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2736" y="7092280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itchFamily="66" charset="0"/>
                </a:rPr>
                <a:t>Balch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61048" y="4355976"/>
            <a:ext cx="2592288" cy="1872208"/>
            <a:chOff x="3861048" y="4355976"/>
            <a:chExt cx="2592288" cy="1872208"/>
          </a:xfrm>
        </p:grpSpPr>
        <p:sp>
          <p:nvSpPr>
            <p:cNvPr id="9" name="Explosion 1 8"/>
            <p:cNvSpPr/>
            <p:nvPr/>
          </p:nvSpPr>
          <p:spPr>
            <a:xfrm>
              <a:off x="3861048" y="4355976"/>
              <a:ext cx="2592288" cy="187220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9080" y="5004048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Parchus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73016" y="2411760"/>
            <a:ext cx="3284984" cy="2016224"/>
            <a:chOff x="3573016" y="2411760"/>
            <a:chExt cx="3284984" cy="2016224"/>
          </a:xfrm>
        </p:grpSpPr>
        <p:sp>
          <p:nvSpPr>
            <p:cNvPr id="18" name="Explosion 1 17"/>
            <p:cNvSpPr/>
            <p:nvPr/>
          </p:nvSpPr>
          <p:spPr>
            <a:xfrm>
              <a:off x="3573016" y="2411760"/>
              <a:ext cx="3284984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11763" y="3131840"/>
              <a:ext cx="2097557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Cymdogion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656" y="395536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 descr="http://news.bbcimg.co.uk/media/images/48896000/jpg/_48896745_tryweryn2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792" y="539552"/>
            <a:ext cx="3830983" cy="288032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4149080" y="1763688"/>
            <a:ext cx="2952328" cy="1872208"/>
            <a:chOff x="4149080" y="1763688"/>
            <a:chExt cx="2952328" cy="1872208"/>
          </a:xfrm>
        </p:grpSpPr>
        <p:sp>
          <p:nvSpPr>
            <p:cNvPr id="10" name="Explosion 1 9"/>
            <p:cNvSpPr/>
            <p:nvPr/>
          </p:nvSpPr>
          <p:spPr>
            <a:xfrm>
              <a:off x="4149080" y="1763688"/>
              <a:ext cx="2952328" cy="187220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7153" y="2411760"/>
              <a:ext cx="16561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Dagreuol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0688" y="2771800"/>
            <a:ext cx="2592288" cy="1872208"/>
            <a:chOff x="620688" y="2771800"/>
            <a:chExt cx="2592288" cy="1872208"/>
          </a:xfrm>
        </p:grpSpPr>
        <p:sp>
          <p:nvSpPr>
            <p:cNvPr id="12" name="Explosion 1 11"/>
            <p:cNvSpPr/>
            <p:nvPr/>
          </p:nvSpPr>
          <p:spPr>
            <a:xfrm>
              <a:off x="620688" y="2771800"/>
              <a:ext cx="2592288" cy="187220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6752" y="3419872"/>
              <a:ext cx="13681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Diflas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45024" y="3635896"/>
            <a:ext cx="2880320" cy="1944216"/>
            <a:chOff x="3645024" y="3635896"/>
            <a:chExt cx="2880320" cy="1944216"/>
          </a:xfrm>
        </p:grpSpPr>
        <p:sp>
          <p:nvSpPr>
            <p:cNvPr id="14" name="Explosion 1 13"/>
            <p:cNvSpPr/>
            <p:nvPr/>
          </p:nvSpPr>
          <p:spPr>
            <a:xfrm>
              <a:off x="3645024" y="3635896"/>
              <a:ext cx="2880320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9080" y="4283968"/>
              <a:ext cx="1748287" cy="530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Siomedig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2776" y="4644008"/>
            <a:ext cx="2808312" cy="2232248"/>
            <a:chOff x="1412776" y="4644008"/>
            <a:chExt cx="2808312" cy="2232248"/>
          </a:xfrm>
        </p:grpSpPr>
        <p:sp>
          <p:nvSpPr>
            <p:cNvPr id="17" name="Explosion 1 16"/>
            <p:cNvSpPr/>
            <p:nvPr/>
          </p:nvSpPr>
          <p:spPr>
            <a:xfrm>
              <a:off x="1412776" y="4644008"/>
              <a:ext cx="2808312" cy="223224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44824" y="5436096"/>
              <a:ext cx="18454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Emosiynol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61048" y="6156176"/>
            <a:ext cx="2996952" cy="2376264"/>
            <a:chOff x="3861048" y="6156176"/>
            <a:chExt cx="2996952" cy="2376264"/>
          </a:xfrm>
        </p:grpSpPr>
        <p:sp>
          <p:nvSpPr>
            <p:cNvPr id="22" name="Explosion 1 21"/>
            <p:cNvSpPr/>
            <p:nvPr/>
          </p:nvSpPr>
          <p:spPr>
            <a:xfrm>
              <a:off x="3861048" y="6156176"/>
              <a:ext cx="2996952" cy="237626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9120" y="7020272"/>
              <a:ext cx="170139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Digalon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2696" y="6732240"/>
            <a:ext cx="3096344" cy="2088232"/>
            <a:chOff x="692696" y="6732240"/>
            <a:chExt cx="3096344" cy="2088232"/>
          </a:xfrm>
        </p:grpSpPr>
        <p:sp>
          <p:nvSpPr>
            <p:cNvPr id="25" name="Explosion 1 24"/>
            <p:cNvSpPr/>
            <p:nvPr/>
          </p:nvSpPr>
          <p:spPr>
            <a:xfrm>
              <a:off x="692696" y="6732240"/>
              <a:ext cx="3096344" cy="2088232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8760" y="7452320"/>
              <a:ext cx="18722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Hiraethus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0648" y="827584"/>
            <a:ext cx="2376264" cy="2016224"/>
            <a:chOff x="260648" y="827584"/>
            <a:chExt cx="2376264" cy="2016224"/>
          </a:xfrm>
        </p:grpSpPr>
        <p:sp>
          <p:nvSpPr>
            <p:cNvPr id="28" name="Explosion 1 27"/>
            <p:cNvSpPr/>
            <p:nvPr/>
          </p:nvSpPr>
          <p:spPr>
            <a:xfrm>
              <a:off x="260648" y="827584"/>
              <a:ext cx="2376264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0688" y="1475656"/>
              <a:ext cx="1512168" cy="523220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Chwerw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656" y="395536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 descr="The last days of Capel Celyn School, October 19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2" y="827584"/>
            <a:ext cx="3200084" cy="273630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3833664" y="2555776"/>
            <a:ext cx="3024336" cy="2016224"/>
            <a:chOff x="3833664" y="2555776"/>
            <a:chExt cx="3024336" cy="2016224"/>
          </a:xfrm>
        </p:grpSpPr>
        <p:sp>
          <p:nvSpPr>
            <p:cNvPr id="5" name="Explosion 1 4"/>
            <p:cNvSpPr/>
            <p:nvPr/>
          </p:nvSpPr>
          <p:spPr>
            <a:xfrm>
              <a:off x="3833664" y="2555776"/>
              <a:ext cx="3024336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37112" y="3203848"/>
              <a:ext cx="1764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Ffrindiau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467544"/>
            <a:ext cx="2592288" cy="2016224"/>
            <a:chOff x="0" y="467544"/>
            <a:chExt cx="2592288" cy="2016224"/>
          </a:xfrm>
        </p:grpSpPr>
        <p:sp>
          <p:nvSpPr>
            <p:cNvPr id="8" name="Explosion 1 7"/>
            <p:cNvSpPr/>
            <p:nvPr/>
          </p:nvSpPr>
          <p:spPr>
            <a:xfrm>
              <a:off x="0" y="467544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80" y="118762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Hwyl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0648" y="2483768"/>
            <a:ext cx="2592288" cy="2016224"/>
            <a:chOff x="260648" y="2483768"/>
            <a:chExt cx="2592288" cy="2016224"/>
          </a:xfrm>
        </p:grpSpPr>
        <p:sp>
          <p:nvSpPr>
            <p:cNvPr id="11" name="Explosion 1 10"/>
            <p:cNvSpPr/>
            <p:nvPr/>
          </p:nvSpPr>
          <p:spPr>
            <a:xfrm>
              <a:off x="260648" y="2483768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6712" y="3203848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itchFamily="66" charset="0"/>
                </a:rPr>
                <a:t>Dysgu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65712" y="395536"/>
            <a:ext cx="2592288" cy="2016224"/>
            <a:chOff x="4265712" y="395536"/>
            <a:chExt cx="2592288" cy="2016224"/>
          </a:xfrm>
        </p:grpSpPr>
        <p:sp>
          <p:nvSpPr>
            <p:cNvPr id="14" name="Explosion 1 13"/>
            <p:cNvSpPr/>
            <p:nvPr/>
          </p:nvSpPr>
          <p:spPr>
            <a:xfrm>
              <a:off x="4265712" y="395536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5144" y="1115616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Gwersi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12776" y="73083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88840" y="3923928"/>
            <a:ext cx="2592288" cy="2016224"/>
            <a:chOff x="1988840" y="3923928"/>
            <a:chExt cx="2592288" cy="2016224"/>
          </a:xfrm>
        </p:grpSpPr>
        <p:sp>
          <p:nvSpPr>
            <p:cNvPr id="17" name="Explosion 1 16"/>
            <p:cNvSpPr/>
            <p:nvPr/>
          </p:nvSpPr>
          <p:spPr>
            <a:xfrm>
              <a:off x="1988840" y="3923928"/>
              <a:ext cx="2592288" cy="2016224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4904" y="4572000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itchFamily="66" charset="0"/>
                </a:rPr>
                <a:t>Plant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0648" y="5292080"/>
            <a:ext cx="3024336" cy="2160240"/>
            <a:chOff x="-4635896" y="3203848"/>
            <a:chExt cx="3024336" cy="2160240"/>
          </a:xfrm>
        </p:grpSpPr>
        <p:sp>
          <p:nvSpPr>
            <p:cNvPr id="23" name="Explosion 1 22"/>
            <p:cNvSpPr/>
            <p:nvPr/>
          </p:nvSpPr>
          <p:spPr>
            <a:xfrm>
              <a:off x="-4635896" y="3203848"/>
              <a:ext cx="3024336" cy="216024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059832" y="3995936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Cyfeillgar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33664" y="5436096"/>
            <a:ext cx="3024336" cy="1944216"/>
            <a:chOff x="-4635896" y="3203848"/>
            <a:chExt cx="3024336" cy="2160240"/>
          </a:xfrm>
        </p:grpSpPr>
        <p:sp>
          <p:nvSpPr>
            <p:cNvPr id="27" name="Explosion 1 26"/>
            <p:cNvSpPr/>
            <p:nvPr/>
          </p:nvSpPr>
          <p:spPr>
            <a:xfrm>
              <a:off x="-4635896" y="3203848"/>
              <a:ext cx="3024336" cy="216024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4059832" y="3995936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Chwareus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76872" y="7020272"/>
            <a:ext cx="2664296" cy="1728192"/>
            <a:chOff x="-4635896" y="3203848"/>
            <a:chExt cx="3024336" cy="2160240"/>
          </a:xfrm>
        </p:grpSpPr>
        <p:sp>
          <p:nvSpPr>
            <p:cNvPr id="30" name="Explosion 1 29"/>
            <p:cNvSpPr/>
            <p:nvPr/>
          </p:nvSpPr>
          <p:spPr>
            <a:xfrm>
              <a:off x="-4635896" y="3203848"/>
              <a:ext cx="3024336" cy="216024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4059832" y="3995936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Annwyl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2656" y="323528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i1.dailypost.co.uk/incoming/article2618777.ece/alternates/s615/villagers-protest-the-drowning-of-tryweryn-67342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755576"/>
            <a:ext cx="4006215" cy="2664296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0" y="0"/>
            <a:ext cx="2664296" cy="1800200"/>
            <a:chOff x="0" y="0"/>
            <a:chExt cx="2664296" cy="1800200"/>
          </a:xfrm>
        </p:grpSpPr>
        <p:sp>
          <p:nvSpPr>
            <p:cNvPr id="8" name="Explosion 1 7"/>
            <p:cNvSpPr/>
            <p:nvPr/>
          </p:nvSpPr>
          <p:spPr>
            <a:xfrm>
              <a:off x="0" y="0"/>
              <a:ext cx="2664296" cy="180020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664" y="611560"/>
              <a:ext cx="1848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latin typeface="Comic Sans MS" pitchFamily="66" charset="0"/>
                </a:rPr>
                <a:t>Protest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17640" y="2915816"/>
            <a:ext cx="3240360" cy="2232248"/>
            <a:chOff x="3617640" y="2915816"/>
            <a:chExt cx="3240360" cy="2232248"/>
          </a:xfrm>
        </p:grpSpPr>
        <p:sp>
          <p:nvSpPr>
            <p:cNvPr id="11" name="Explosion 1 10"/>
            <p:cNvSpPr/>
            <p:nvPr/>
          </p:nvSpPr>
          <p:spPr>
            <a:xfrm>
              <a:off x="3617640" y="2915816"/>
              <a:ext cx="3240360" cy="2232248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05064" y="3707904"/>
              <a:ext cx="2566281" cy="600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Llywodraeth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61048" y="251520"/>
            <a:ext cx="3240360" cy="2088232"/>
            <a:chOff x="3861048" y="251520"/>
            <a:chExt cx="3240360" cy="2088232"/>
          </a:xfrm>
        </p:grpSpPr>
        <p:sp>
          <p:nvSpPr>
            <p:cNvPr id="14" name="Explosion 1 13"/>
            <p:cNvSpPr/>
            <p:nvPr/>
          </p:nvSpPr>
          <p:spPr>
            <a:xfrm>
              <a:off x="3861048" y="251520"/>
              <a:ext cx="3240360" cy="2088232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63734" y="971600"/>
              <a:ext cx="239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latin typeface="Comic Sans MS" pitchFamily="66" charset="0"/>
                </a:rPr>
                <a:t>Gorymdaith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56792" y="3851920"/>
            <a:ext cx="2420888" cy="1835696"/>
            <a:chOff x="1556792" y="3851920"/>
            <a:chExt cx="2420888" cy="1835696"/>
          </a:xfrm>
        </p:grpSpPr>
        <p:sp>
          <p:nvSpPr>
            <p:cNvPr id="17" name="Explosion 1 16"/>
            <p:cNvSpPr/>
            <p:nvPr/>
          </p:nvSpPr>
          <p:spPr>
            <a:xfrm>
              <a:off x="1556792" y="3851920"/>
              <a:ext cx="2420888" cy="183569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8840" y="4499992"/>
              <a:ext cx="1512168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Apêl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2656" y="2483768"/>
            <a:ext cx="2664296" cy="1800200"/>
            <a:chOff x="332656" y="2483768"/>
            <a:chExt cx="2664296" cy="1800200"/>
          </a:xfrm>
        </p:grpSpPr>
        <p:sp>
          <p:nvSpPr>
            <p:cNvPr id="19" name="Explosion 1 18"/>
            <p:cNvSpPr/>
            <p:nvPr/>
          </p:nvSpPr>
          <p:spPr>
            <a:xfrm>
              <a:off x="332656" y="2483768"/>
              <a:ext cx="2664296" cy="1800200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4704" y="3059832"/>
              <a:ext cx="1848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Lerpwl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3664" y="5436096"/>
            <a:ext cx="3024336" cy="1944216"/>
            <a:chOff x="3833664" y="5436096"/>
            <a:chExt cx="3024336" cy="1944216"/>
          </a:xfrm>
        </p:grpSpPr>
        <p:sp>
          <p:nvSpPr>
            <p:cNvPr id="21" name="Explosion 1 20"/>
            <p:cNvSpPr/>
            <p:nvPr/>
          </p:nvSpPr>
          <p:spPr>
            <a:xfrm>
              <a:off x="3833664" y="5436096"/>
              <a:ext cx="3024336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37112" y="6084168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Unedig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00808" y="6948264"/>
            <a:ext cx="3096344" cy="1728192"/>
            <a:chOff x="3833664" y="5436096"/>
            <a:chExt cx="3024336" cy="1944216"/>
          </a:xfrm>
        </p:grpSpPr>
        <p:sp>
          <p:nvSpPr>
            <p:cNvPr id="25" name="Explosion 1 24"/>
            <p:cNvSpPr/>
            <p:nvPr/>
          </p:nvSpPr>
          <p:spPr>
            <a:xfrm>
              <a:off x="3833664" y="5436096"/>
              <a:ext cx="3024336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37112" y="6084168"/>
              <a:ext cx="1845414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Gobeithiol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2656" y="5292080"/>
            <a:ext cx="3024336" cy="1944216"/>
            <a:chOff x="3833664" y="5436096"/>
            <a:chExt cx="3024336" cy="1944216"/>
          </a:xfrm>
        </p:grpSpPr>
        <p:sp>
          <p:nvSpPr>
            <p:cNvPr id="28" name="Explosion 1 27"/>
            <p:cNvSpPr/>
            <p:nvPr/>
          </p:nvSpPr>
          <p:spPr>
            <a:xfrm>
              <a:off x="3833664" y="5436096"/>
              <a:ext cx="3024336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37112" y="6084168"/>
              <a:ext cx="184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Unfrydol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0648" y="323528"/>
            <a:ext cx="6264696" cy="842493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 descr="http://i.ytimg.com/vi/WpUF69rHAow/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760" y="683568"/>
            <a:ext cx="4416491" cy="3312368"/>
          </a:xfrm>
          <a:prstGeom prst="rect">
            <a:avLst/>
          </a:prstGeom>
          <a:noFill/>
          <a:ln w="88900">
            <a:solidFill>
              <a:srgbClr val="3333FF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4265712" y="0"/>
            <a:ext cx="2592288" cy="1944216"/>
            <a:chOff x="4265712" y="0"/>
            <a:chExt cx="2592288" cy="1944216"/>
          </a:xfrm>
        </p:grpSpPr>
        <p:sp>
          <p:nvSpPr>
            <p:cNvPr id="4" name="Explosion 1 3"/>
            <p:cNvSpPr/>
            <p:nvPr/>
          </p:nvSpPr>
          <p:spPr>
            <a:xfrm>
              <a:off x="4265712" y="0"/>
              <a:ext cx="2592288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3136" y="683568"/>
              <a:ext cx="1728192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Galarwyr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2656" y="3491880"/>
            <a:ext cx="3096344" cy="1944216"/>
            <a:chOff x="260648" y="3131840"/>
            <a:chExt cx="3096344" cy="1944216"/>
          </a:xfrm>
        </p:grpSpPr>
        <p:sp>
          <p:nvSpPr>
            <p:cNvPr id="7" name="Explosion 1 6"/>
            <p:cNvSpPr/>
            <p:nvPr/>
          </p:nvSpPr>
          <p:spPr>
            <a:xfrm>
              <a:off x="260648" y="3131840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4704" y="377991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Anfaddeuol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44824" y="5076056"/>
            <a:ext cx="3096344" cy="1944216"/>
            <a:chOff x="692696" y="5364088"/>
            <a:chExt cx="3096344" cy="1944216"/>
          </a:xfrm>
        </p:grpSpPr>
        <p:sp>
          <p:nvSpPr>
            <p:cNvPr id="10" name="Explosion 1 9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6752" y="601216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Amharchus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1656" y="3347864"/>
            <a:ext cx="3096344" cy="2304256"/>
            <a:chOff x="692696" y="5364088"/>
            <a:chExt cx="3096344" cy="1944216"/>
          </a:xfrm>
        </p:grpSpPr>
        <p:sp>
          <p:nvSpPr>
            <p:cNvPr id="13" name="Explosion 1 12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Cywilyddus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648" y="6804248"/>
            <a:ext cx="3096344" cy="1944216"/>
            <a:chOff x="692696" y="5364088"/>
            <a:chExt cx="3096344" cy="1944216"/>
          </a:xfrm>
        </p:grpSpPr>
        <p:sp>
          <p:nvSpPr>
            <p:cNvPr id="16" name="Explosion 1 15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96752" y="6012160"/>
              <a:ext cx="1961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Digywilydd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251520"/>
            <a:ext cx="3168352" cy="1944216"/>
            <a:chOff x="-5788024" y="1043608"/>
            <a:chExt cx="3168352" cy="1944216"/>
          </a:xfrm>
        </p:grpSpPr>
        <p:sp>
          <p:nvSpPr>
            <p:cNvPr id="18" name="Explosion 1 17"/>
            <p:cNvSpPr/>
            <p:nvPr/>
          </p:nvSpPr>
          <p:spPr>
            <a:xfrm>
              <a:off x="-5788024" y="1043608"/>
              <a:ext cx="3168352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5283968" y="1691680"/>
              <a:ext cx="2016224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Adfeilion</a:t>
              </a:r>
              <a:r>
                <a:rPr lang="en-GB" sz="2800" dirty="0" smtClean="0">
                  <a:latin typeface="Comic Sans MS" pitchFamily="66" charset="0"/>
                </a:rPr>
                <a:t> 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1008" y="6660232"/>
            <a:ext cx="3096344" cy="1944216"/>
            <a:chOff x="692696" y="5364088"/>
            <a:chExt cx="3096344" cy="1944216"/>
          </a:xfrm>
        </p:grpSpPr>
        <p:sp>
          <p:nvSpPr>
            <p:cNvPr id="22" name="Explosion 1 21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6752" y="6012160"/>
              <a:ext cx="1961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Dinistriol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648" y="323528"/>
            <a:ext cx="6264696" cy="84249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ofiwch Dryweryn (40019 Caronia) Tags: published tryweryn llyncel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827584"/>
            <a:ext cx="4410742" cy="2940496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3761656" y="3275856"/>
            <a:ext cx="3096344" cy="2304256"/>
            <a:chOff x="692696" y="5364088"/>
            <a:chExt cx="3096344" cy="1944216"/>
          </a:xfrm>
        </p:grpSpPr>
        <p:sp>
          <p:nvSpPr>
            <p:cNvPr id="6" name="Explosion 1 5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Tawel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8680" y="3275856"/>
            <a:ext cx="2808312" cy="2160240"/>
            <a:chOff x="692696" y="5364088"/>
            <a:chExt cx="3096344" cy="1944216"/>
          </a:xfrm>
        </p:grpSpPr>
        <p:sp>
          <p:nvSpPr>
            <p:cNvPr id="9" name="Explosion 1 8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Cysglyd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2856" y="5004048"/>
            <a:ext cx="3096344" cy="2304256"/>
            <a:chOff x="692696" y="5364088"/>
            <a:chExt cx="3096344" cy="1944216"/>
          </a:xfrm>
        </p:grpSpPr>
        <p:sp>
          <p:nvSpPr>
            <p:cNvPr id="12" name="Explosion 1 11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Llonydd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672" y="6732240"/>
            <a:ext cx="2664296" cy="1872208"/>
            <a:chOff x="692696" y="5364088"/>
            <a:chExt cx="3096344" cy="1944216"/>
          </a:xfrm>
        </p:grpSpPr>
        <p:sp>
          <p:nvSpPr>
            <p:cNvPr id="15" name="Explosion 1 14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Galarus</a:t>
              </a:r>
              <a:endParaRPr lang="en-GB" sz="2800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1048" y="6948264"/>
            <a:ext cx="2763688" cy="1764704"/>
            <a:chOff x="692696" y="5364088"/>
            <a:chExt cx="3096344" cy="1944216"/>
          </a:xfrm>
        </p:grpSpPr>
        <p:sp>
          <p:nvSpPr>
            <p:cNvPr id="18" name="Explosion 1 17"/>
            <p:cNvSpPr/>
            <p:nvPr/>
          </p:nvSpPr>
          <p:spPr>
            <a:xfrm>
              <a:off x="692696" y="5364088"/>
              <a:ext cx="3096344" cy="1944216"/>
            </a:xfrm>
            <a:prstGeom prst="irregularSeal1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2128" y="6012160"/>
              <a:ext cx="2005984" cy="4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 smtClean="0">
                  <a:latin typeface="Comic Sans MS" pitchFamily="66" charset="0"/>
                </a:rPr>
                <a:t>Dadleuol</a:t>
              </a:r>
              <a:endParaRPr lang="en-GB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102</Words>
  <Application>Microsoft Office PowerPoint</Application>
  <PresentationFormat>Sioe Ar-sgrin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9</vt:i4>
      </vt:variant>
    </vt:vector>
  </HeadingPairs>
  <TitlesOfParts>
    <vt:vector size="10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Company>Rhondda Cynon Taff 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WJEC</cp:lastModifiedBy>
  <cp:revision>72</cp:revision>
  <dcterms:created xsi:type="dcterms:W3CDTF">2014-06-18T08:33:28Z</dcterms:created>
  <dcterms:modified xsi:type="dcterms:W3CDTF">2014-11-06T13:15:09Z</dcterms:modified>
</cp:coreProperties>
</file>